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32.jpeg" ContentType="image/jpeg"/>
  <Override PartName="/ppt/media/image31.jpeg" ContentType="image/jpeg"/>
  <Override PartName="/ppt/media/image30.png" ContentType="image/png"/>
  <Override PartName="/ppt/media/image29.png" ContentType="image/png"/>
  <Override PartName="/ppt/media/image28.jpeg" ContentType="image/jpeg"/>
  <Override PartName="/ppt/media/image27.png" ContentType="image/png"/>
  <Override PartName="/ppt/media/image26.jpeg" ContentType="image/jpeg"/>
  <Override PartName="/ppt/media/image25.jpeg" ContentType="image/jpeg"/>
  <Override PartName="/ppt/media/image9.png" ContentType="image/png"/>
  <Override PartName="/ppt/media/image10.png" ContentType="image/png"/>
  <Override PartName="/ppt/media/image24.jpeg" ContentType="image/jpeg"/>
  <Override PartName="/ppt/media/image8.jpeg" ContentType="image/jpeg"/>
  <Override PartName="/ppt/media/image7.png" ContentType="image/png"/>
  <Override PartName="/ppt/media/image5.png" ContentType="image/png"/>
  <Override PartName="/ppt/media/image1.jpeg" ContentType="image/jpeg"/>
  <Override PartName="/ppt/media/image11.png" ContentType="image/png"/>
  <Override PartName="/ppt/media/image18.jpeg" ContentType="image/jpeg"/>
  <Override PartName="/ppt/media/image2.png" ContentType="image/png"/>
  <Override PartName="/ppt/media/image4.png" ContentType="image/png"/>
  <Override PartName="/ppt/media/image12.jpeg" ContentType="image/jpeg"/>
  <Override PartName="/ppt/media/image19.png" ContentType="image/png"/>
  <Override PartName="/ppt/media/image13.png" ContentType="image/png"/>
  <Override PartName="/ppt/media/image23.jpeg" ContentType="image/jpeg"/>
  <Override PartName="/ppt/media/image15.png" ContentType="image/png"/>
  <Override PartName="/ppt/media/image16.png" ContentType="image/png"/>
  <Override PartName="/ppt/media/image17.jpeg" ContentType="image/jpeg"/>
  <Override PartName="/ppt/media/image3.png" ContentType="image/png"/>
  <Override PartName="/ppt/media/image20.jpeg" ContentType="image/jpeg"/>
  <Override PartName="/ppt/media/image14.jpeg" ContentType="image/jpeg"/>
  <Override PartName="/ppt/media/image21.png" ContentType="image/png"/>
  <Override PartName="/ppt/media/image6.jpeg" ContentType="image/jpeg"/>
  <Override PartName="/ppt/media/image22.jpeg" ContentType="image/jpeg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
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jpeg>
</file>

<file path=ppt/media/image32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560" cy="15994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image" Target="../media/image25.jpeg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hyperlink" Target="https://github.com/hepsiburada" TargetMode="External"/><Relationship Id="rId3" Type="http://schemas.openxmlformats.org/officeDocument/2006/relationships/hyperlink" Target="https://github.com/hepsiburada" TargetMode="External"/><Relationship Id="rId4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285840" y="1122480"/>
            <a:ext cx="11610360" cy="247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lang="en-US" sz="10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Ostrich Sans Heavy"/>
              </a:rPr>
              <a:t>A GENTLE INTRODUCTION TO ANSIBLE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2743200" y="4047480"/>
            <a:ext cx="6949080" cy="43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en-US" sz="35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Heavy"/>
              </a:rPr>
              <a:t>  </a:t>
            </a:r>
            <a:r>
              <a:rPr b="0" lang="en-US" sz="35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Heavy"/>
              </a:rPr>
              <a:t>Anıl SelİM SÜRMELİ – ÖMER KARABACAK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Picture 3" descr=""/>
          <p:cNvPicPr/>
          <p:nvPr/>
        </p:nvPicPr>
        <p:blipFill>
          <a:blip r:embed="rId2"/>
          <a:stretch/>
        </p:blipFill>
        <p:spPr>
          <a:xfrm>
            <a:off x="4399560" y="4827600"/>
            <a:ext cx="437400" cy="343080"/>
          </a:xfrm>
          <a:prstGeom prst="rect">
            <a:avLst/>
          </a:prstGeom>
          <a:ln>
            <a:noFill/>
          </a:ln>
        </p:spPr>
      </p:pic>
      <p:sp>
        <p:nvSpPr>
          <p:cNvPr id="117" name="CustomShape 3"/>
          <p:cNvSpPr/>
          <p:nvPr/>
        </p:nvSpPr>
        <p:spPr>
          <a:xfrm>
            <a:off x="4839840" y="4827600"/>
            <a:ext cx="9471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2cc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_skynyrd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8" name="Picture 8" descr=""/>
          <p:cNvPicPr/>
          <p:nvPr/>
        </p:nvPicPr>
        <p:blipFill>
          <a:blip r:embed="rId3"/>
          <a:stretch/>
        </p:blipFill>
        <p:spPr>
          <a:xfrm>
            <a:off x="4389120" y="5366880"/>
            <a:ext cx="413280" cy="413280"/>
          </a:xfrm>
          <a:prstGeom prst="rect">
            <a:avLst/>
          </a:prstGeom>
          <a:ln>
            <a:noFill/>
          </a:ln>
        </p:spPr>
      </p:pic>
      <p:sp>
        <p:nvSpPr>
          <p:cNvPr id="119" name="CustomShape 4"/>
          <p:cNvSpPr/>
          <p:nvPr/>
        </p:nvSpPr>
        <p:spPr>
          <a:xfrm>
            <a:off x="4930560" y="5394960"/>
            <a:ext cx="8298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2cc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skynyrd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0" name="Picture 3" descr=""/>
          <p:cNvPicPr/>
          <p:nvPr/>
        </p:nvPicPr>
        <p:blipFill>
          <a:blip r:embed="rId4"/>
          <a:stretch/>
        </p:blipFill>
        <p:spPr>
          <a:xfrm>
            <a:off x="6959880" y="4846320"/>
            <a:ext cx="437400" cy="343080"/>
          </a:xfrm>
          <a:prstGeom prst="rect">
            <a:avLst/>
          </a:prstGeom>
          <a:ln>
            <a:noFill/>
          </a:ln>
        </p:spPr>
      </p:pic>
      <p:sp>
        <p:nvSpPr>
          <p:cNvPr id="121" name="CustomShape 5"/>
          <p:cNvSpPr/>
          <p:nvPr/>
        </p:nvSpPr>
        <p:spPr>
          <a:xfrm>
            <a:off x="7462440" y="4846320"/>
            <a:ext cx="8222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2cc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GUPGURU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2" name="Picture 8" descr=""/>
          <p:cNvPicPr/>
          <p:nvPr/>
        </p:nvPicPr>
        <p:blipFill>
          <a:blip r:embed="rId5"/>
          <a:stretch/>
        </p:blipFill>
        <p:spPr>
          <a:xfrm>
            <a:off x="6949440" y="5385600"/>
            <a:ext cx="413280" cy="413280"/>
          </a:xfrm>
          <a:prstGeom prst="rect">
            <a:avLst/>
          </a:prstGeom>
          <a:ln>
            <a:noFill/>
          </a:ln>
        </p:spPr>
      </p:pic>
      <p:sp>
        <p:nvSpPr>
          <p:cNvPr id="123" name="CustomShape 6"/>
          <p:cNvSpPr/>
          <p:nvPr/>
        </p:nvSpPr>
        <p:spPr>
          <a:xfrm>
            <a:off x="7406640" y="5413680"/>
            <a:ext cx="1372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2cc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omerkarabacak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722160" y="93600"/>
            <a:ext cx="6958800" cy="374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PLAYBOOKS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Black"/>
                <a:ea typeface="DejaVu Sans"/>
              </a:rPr>
              <a:t>Ansible’s configuration, deployment, and orchestration language.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Inline"/>
                <a:ea typeface="DejaVu Sans"/>
              </a:rPr>
              <a:t>Yaml, plays for different groups, roles.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6284880" y="731520"/>
            <a:ext cx="3133440" cy="3133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722160" y="93600"/>
            <a:ext cx="6958800" cy="374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5" name="" descr=""/>
          <p:cNvPicPr/>
          <p:nvPr/>
        </p:nvPicPr>
        <p:blipFill>
          <a:blip r:embed="rId2"/>
          <a:stretch/>
        </p:blipFill>
        <p:spPr>
          <a:xfrm>
            <a:off x="1005840" y="557280"/>
            <a:ext cx="9182880" cy="3740400"/>
          </a:xfrm>
          <a:prstGeom prst="rect">
            <a:avLst/>
          </a:prstGeom>
          <a:ln>
            <a:noFill/>
          </a:ln>
        </p:spPr>
      </p:pic>
      <p:sp>
        <p:nvSpPr>
          <p:cNvPr id="146" name="TextShape 2"/>
          <p:cNvSpPr txBox="1"/>
          <p:nvPr/>
        </p:nvSpPr>
        <p:spPr>
          <a:xfrm>
            <a:off x="3150720" y="4746960"/>
            <a:ext cx="4073040" cy="373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ansible-playbook  add-ssh-key.yml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3566160" y="182880"/>
            <a:ext cx="5303520" cy="1188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HUNDREDS OF MODULES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288720" y="1020600"/>
            <a:ext cx="5654880" cy="4764600"/>
          </a:xfrm>
          <a:prstGeom prst="rect">
            <a:avLst/>
          </a:prstGeom>
          <a:ln>
            <a:noFill/>
          </a:ln>
        </p:spPr>
      </p:pic>
      <p:pic>
        <p:nvPicPr>
          <p:cNvPr id="149" name="" descr=""/>
          <p:cNvPicPr/>
          <p:nvPr/>
        </p:nvPicPr>
        <p:blipFill>
          <a:blip r:embed="rId3"/>
          <a:stretch/>
        </p:blipFill>
        <p:spPr>
          <a:xfrm>
            <a:off x="6675120" y="1097280"/>
            <a:ext cx="5105160" cy="4676400"/>
          </a:xfrm>
          <a:prstGeom prst="rect">
            <a:avLst/>
          </a:prstGeom>
          <a:ln>
            <a:noFill/>
          </a:ln>
        </p:spPr>
      </p:pic>
      <p:sp>
        <p:nvSpPr>
          <p:cNvPr id="150" name="TextShape 2"/>
          <p:cNvSpPr txBox="1"/>
          <p:nvPr/>
        </p:nvSpPr>
        <p:spPr>
          <a:xfrm>
            <a:off x="274320" y="6035040"/>
            <a:ext cx="6406200" cy="343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http://docs.ansible.com/ansible/latest/list_of_all_modules.html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851040" y="1285200"/>
            <a:ext cx="11429280" cy="268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7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Ostrich Sans Inline"/>
                <a:ea typeface="DejaVu Sans"/>
              </a:rPr>
              <a:t>LET’S DIVE IN…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2194560" y="3937320"/>
            <a:ext cx="3303360" cy="909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strich Sans Black"/>
              </a:rPr>
              <a:t>Demo 0. Handling SSH Keys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strich Sans Black"/>
            </a:endParaRPr>
          </a:p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strich Sans Black"/>
              </a:rPr>
              <a:t>Demo 1. Assign GoCD Agents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strich Sans Black"/>
            </a:endParaRPr>
          </a:p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strich Sans Black"/>
              </a:rPr>
              <a:t>Demo 2. Setup Elastic Search Cluster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strich Sans Black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406440" y="530640"/>
            <a:ext cx="11429280" cy="984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8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References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ANSIBLE OFFICIAL DOCS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http://docs.ansible.com/ansible/latest/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REDHAT ARTICLE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https://www.redhat.com/en/about/blog/why-red-hat-acquired-ansible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Hepsiburada team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  <a:hlinkClick r:id="rId2"/>
              </a:rPr>
              <a:t>https://</a:t>
            </a: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  <a:hlinkClick r:id="rId3"/>
              </a:rPr>
              <a:t>github.com/hepsiburada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640080" y="1619640"/>
            <a:ext cx="10332360" cy="295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US" sz="11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Heavy"/>
              </a:rPr>
              <a:t>Red HAT-2013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46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Heavy"/>
              </a:rPr>
              <a:t>open-source IT automation engine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4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Ostrich Sans Heavy"/>
              </a:rPr>
              <a:t>WHY?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4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Ostrich Sans Heavy"/>
              </a:rPr>
              <a:t>- Infrastructure as a service (support for cloud apps)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4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Ostrich Sans Heavy"/>
              </a:rPr>
              <a:t>- agile app development thru the devops practice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Ostrich Sans Heavy"/>
              </a:rPr>
              <a:t>- service orchestration thru it process automation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5" name="" descr=""/>
          <p:cNvPicPr/>
          <p:nvPr/>
        </p:nvPicPr>
        <p:blipFill>
          <a:blip r:embed="rId2"/>
          <a:stretch/>
        </p:blipFill>
        <p:spPr>
          <a:xfrm>
            <a:off x="8321040" y="457200"/>
            <a:ext cx="4937040" cy="2056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" descr=""/>
          <p:cNvPicPr/>
          <p:nvPr/>
        </p:nvPicPr>
        <p:blipFill>
          <a:blip r:embed="rId2"/>
          <a:stretch/>
        </p:blipFill>
        <p:spPr>
          <a:xfrm>
            <a:off x="1737360" y="-91440"/>
            <a:ext cx="1491480" cy="1491480"/>
          </a:xfrm>
          <a:prstGeom prst="rect">
            <a:avLst/>
          </a:prstGeom>
          <a:ln>
            <a:noFill/>
          </a:ln>
        </p:spPr>
      </p:pic>
      <p:pic>
        <p:nvPicPr>
          <p:cNvPr id="127" name="" descr=""/>
          <p:cNvPicPr/>
          <p:nvPr/>
        </p:nvPicPr>
        <p:blipFill>
          <a:blip r:embed="rId3"/>
          <a:stretch/>
        </p:blipFill>
        <p:spPr>
          <a:xfrm>
            <a:off x="7863840" y="91440"/>
            <a:ext cx="2289600" cy="1068840"/>
          </a:xfrm>
          <a:prstGeom prst="rect">
            <a:avLst/>
          </a:prstGeom>
          <a:ln>
            <a:noFill/>
          </a:ln>
        </p:spPr>
      </p:pic>
      <p:pic>
        <p:nvPicPr>
          <p:cNvPr id="128" name="" descr=""/>
          <p:cNvPicPr/>
          <p:nvPr/>
        </p:nvPicPr>
        <p:blipFill>
          <a:blip r:embed="rId4"/>
          <a:stretch/>
        </p:blipFill>
        <p:spPr>
          <a:xfrm>
            <a:off x="5082840" y="156960"/>
            <a:ext cx="1135080" cy="1214640"/>
          </a:xfrm>
          <a:prstGeom prst="rect">
            <a:avLst/>
          </a:prstGeom>
          <a:ln>
            <a:noFill/>
          </a:ln>
        </p:spPr>
      </p:pic>
      <p:graphicFrame>
        <p:nvGraphicFramePr>
          <p:cNvPr id="129" name="Table 1"/>
          <p:cNvGraphicFramePr/>
          <p:nvPr/>
        </p:nvGraphicFramePr>
        <p:xfrm>
          <a:off x="1100880" y="1413360"/>
          <a:ext cx="9377280" cy="3599640"/>
        </p:xfrm>
        <a:graphic>
          <a:graphicData uri="http://schemas.openxmlformats.org/drawingml/2006/table">
            <a:tbl>
              <a:tblPr/>
              <a:tblGrid>
                <a:gridCol w="3125160"/>
                <a:gridCol w="3125160"/>
                <a:gridCol w="3127320"/>
              </a:tblGrid>
              <a:tr h="375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Python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Ruby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Ruby, Erlang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2876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SSH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SSL (Client - Server)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SSL (Client - Server)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Playbooks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Recipe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Manifest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Easy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Challenging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Challenging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AnsibleWorks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Opscode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Puppet Labs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2013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2009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2005 / 2011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Evernote, Rackspace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Facebook, Ancestry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Ebay, Google, Disney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GPL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Apache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Apache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YAML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Ruby / DSL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DSL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Jinja2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ERB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ERB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Free open source version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Free open source version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Free open source version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AWX free to 10 machines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Enterprise free for 5 machines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-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0"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$100-$250 per machine/year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$300 per month for 50 machines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ctr"/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$100 per machine/per year</a:t>
                      </a:r>
                      <a:endParaRPr b="0" lang="en-US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873720" y="1617120"/>
            <a:ext cx="6958800" cy="374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Inline"/>
                <a:ea typeface="DejaVu Sans"/>
              </a:rPr>
              <a:t>Simple use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Inline"/>
                <a:ea typeface="DejaVu Sans"/>
              </a:rPr>
              <a:t>Modular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Inline"/>
                <a:ea typeface="DejaVu Sans"/>
              </a:rPr>
              <a:t>Great community support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Inline"/>
                <a:ea typeface="DejaVu Sans"/>
              </a:rPr>
              <a:t>Minimum dependency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2"/>
          <a:stretch/>
        </p:blipFill>
        <p:spPr>
          <a:xfrm>
            <a:off x="7589520" y="1617120"/>
            <a:ext cx="3657240" cy="3657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548640" y="366840"/>
            <a:ext cx="695880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Inline"/>
                <a:ea typeface="DejaVu Sans"/>
              </a:rPr>
              <a:t>Dependencies: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6949440" y="915480"/>
            <a:ext cx="457164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e699"/>
                </a:solidFill>
                <a:uFill>
                  <a:solidFill>
                    <a:srgbClr val="ffffff"/>
                  </a:solidFill>
                </a:uFill>
                <a:latin typeface="Ostrich Sans Inline"/>
                <a:ea typeface="DejaVu Sans"/>
              </a:rPr>
              <a:t>On target hosts: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2"/>
          <a:stretch/>
        </p:blipFill>
        <p:spPr>
          <a:xfrm>
            <a:off x="606240" y="1560960"/>
            <a:ext cx="5154120" cy="3925080"/>
          </a:xfrm>
          <a:prstGeom prst="rect">
            <a:avLst/>
          </a:prstGeom>
          <a:ln>
            <a:noFill/>
          </a:ln>
        </p:spPr>
      </p:pic>
      <p:pic>
        <p:nvPicPr>
          <p:cNvPr id="135" name="" descr=""/>
          <p:cNvPicPr/>
          <p:nvPr/>
        </p:nvPicPr>
        <p:blipFill>
          <a:blip r:embed="rId3"/>
          <a:stretch/>
        </p:blipFill>
        <p:spPr>
          <a:xfrm>
            <a:off x="7589520" y="2174040"/>
            <a:ext cx="2763360" cy="2763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1737360" y="-1005840"/>
            <a:ext cx="9417960" cy="588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0" spc="-1" strike="noStrike">
                <a:solidFill>
                  <a:srgbClr val="70ad47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	</a:t>
            </a:r>
            <a:r>
              <a:rPr b="0" lang="en-US" sz="16000" spc="-1" strike="noStrike">
                <a:solidFill>
                  <a:srgbClr val="70ad47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   </a:t>
            </a:r>
            <a:r>
              <a:rPr b="0" lang="en-US" sz="10000" spc="-1" strike="noStrike">
                <a:solidFill>
                  <a:srgbClr val="70ad47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steps for   simplest use case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-91440" y="1953360"/>
            <a:ext cx="11619720" cy="344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Ostrich Sans Black"/>
                <a:ea typeface="DejaVu Sans"/>
              </a:rPr>
              <a:t>  </a:t>
            </a:r>
            <a:r>
              <a:rPr b="0" lang="en-US" sz="6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Ostrich Sans Black"/>
                <a:ea typeface="DejaVu Sans"/>
              </a:rPr>
              <a:t>APPLY COMMAND: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ansible -m ping test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2"/>
          <a:stretch/>
        </p:blipFill>
        <p:spPr>
          <a:xfrm>
            <a:off x="443880" y="4846320"/>
            <a:ext cx="8608680" cy="128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-91440" y="1953360"/>
            <a:ext cx="11619720" cy="344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US" sz="3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6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Ostrich Sans Black"/>
                <a:ea typeface="DejaVu Sans"/>
              </a:rPr>
              <a:t>PREPARE HOSTS FILE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</a:t>
            </a:r>
            <a:r>
              <a:rPr b="0" lang="en-US" sz="3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[ group-name 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Ostrich Sans Black"/>
                <a:ea typeface="DejaVu Sans"/>
              </a:rPr>
              <a:t>    </a:t>
            </a:r>
            <a:r>
              <a:rPr b="0" lang="en-US" sz="3000" spc="-1" strike="noStrike">
                <a:solidFill>
                  <a:srgbClr val="fde9a9"/>
                </a:solidFill>
                <a:uFill>
                  <a:solidFill>
                    <a:srgbClr val="ffffff"/>
                  </a:solidFill>
                </a:uFill>
                <a:latin typeface="Ostrich Sans Black"/>
                <a:ea typeface="DejaVu Sans"/>
              </a:rPr>
              <a:t>Ip-addr or host name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2"/>
          <a:stretch/>
        </p:blipFill>
        <p:spPr>
          <a:xfrm>
            <a:off x="7863840" y="786960"/>
            <a:ext cx="1304280" cy="479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571680" y="417240"/>
            <a:ext cx="11619720" cy="374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	</a:t>
            </a:r>
            <a:r>
              <a:rPr b="0" lang="en-US" sz="120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	</a:t>
            </a:r>
            <a:r>
              <a:rPr b="0" lang="en-US" sz="120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	</a:t>
            </a:r>
            <a:r>
              <a:rPr b="0" lang="en-US" sz="120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Ostrich Sans Heavy"/>
                <a:ea typeface="DejaVu Sans"/>
              </a:rPr>
              <a:t>THAT SIMPLE?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</TotalTime>
  <Application>LibreOffice/5.3.1.2$Linux_X86_64 LibreOffice_project/30m0$Build-2</Application>
  <Words>166</Words>
  <Paragraphs>69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2015-07-27T20:24:31Z</dcterms:created>
  <dc:creator>Anil Selim Sürmeli</dc:creator>
  <dc:description/>
  <dc:language>en-US</dc:language>
  <cp:lastModifiedBy/>
  <dcterms:modified xsi:type="dcterms:W3CDTF">2017-07-20T11:29:16Z</dcterms:modified>
  <cp:revision>41</cp:revision>
  <dc:subject/>
  <dc:title>TEST DRIVEN DEVELOPMENT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Özel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20</vt:i4>
  </property>
</Properties>
</file>